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2"/>
    <p:sldId id="257" r:id="rId33"/>
    <p:sldId id="258" r:id="rId34"/>
    <p:sldId id="259" r:id="rId35"/>
    <p:sldId id="260" r:id="rId36"/>
    <p:sldId id="261" r:id="rId37"/>
    <p:sldId id="262" r:id="rId38"/>
    <p:sldId id="263" r:id="rId39"/>
    <p:sldId id="264" r:id="rId40"/>
    <p:sldId id="265" r:id="rId4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Now" charset="1" panose="00000500000000000000"/>
      <p:regular r:id="rId14"/>
    </p:embeddedFont>
    <p:embeddedFont>
      <p:font typeface="Now Bold" charset="1" panose="00000800000000000000"/>
      <p:regular r:id="rId15"/>
    </p:embeddedFont>
    <p:embeddedFont>
      <p:font typeface="Now Thin" charset="1" panose="00000300000000000000"/>
      <p:regular r:id="rId16"/>
    </p:embeddedFont>
    <p:embeddedFont>
      <p:font typeface="Now Light" charset="1" panose="00000400000000000000"/>
      <p:regular r:id="rId17"/>
    </p:embeddedFont>
    <p:embeddedFont>
      <p:font typeface="Now Medium" charset="1" panose="00000600000000000000"/>
      <p:regular r:id="rId18"/>
    </p:embeddedFont>
    <p:embeddedFont>
      <p:font typeface="Now Heavy" charset="1" panose="00000A00000000000000"/>
      <p:regular r:id="rId19"/>
    </p:embeddedFont>
    <p:embeddedFont>
      <p:font typeface="Open Sauce" charset="1" panose="00000500000000000000"/>
      <p:regular r:id="rId20"/>
    </p:embeddedFont>
    <p:embeddedFont>
      <p:font typeface="Open Sauce Bold" charset="1" panose="00000800000000000000"/>
      <p:regular r:id="rId21"/>
    </p:embeddedFont>
    <p:embeddedFont>
      <p:font typeface="Open Sauce Italics" charset="1" panose="00000500000000000000"/>
      <p:regular r:id="rId22"/>
    </p:embeddedFont>
    <p:embeddedFont>
      <p:font typeface="Open Sauce Bold Italics" charset="1" panose="00000800000000000000"/>
      <p:regular r:id="rId23"/>
    </p:embeddedFont>
    <p:embeddedFont>
      <p:font typeface="Open Sauce Light" charset="1" panose="00000400000000000000"/>
      <p:regular r:id="rId24"/>
    </p:embeddedFont>
    <p:embeddedFont>
      <p:font typeface="Open Sauce Light Italics" charset="1" panose="00000400000000000000"/>
      <p:regular r:id="rId25"/>
    </p:embeddedFont>
    <p:embeddedFont>
      <p:font typeface="Open Sauce Medium" charset="1" panose="00000600000000000000"/>
      <p:regular r:id="rId26"/>
    </p:embeddedFont>
    <p:embeddedFont>
      <p:font typeface="Open Sauce Medium Italics" charset="1" panose="00000600000000000000"/>
      <p:regular r:id="rId27"/>
    </p:embeddedFont>
    <p:embeddedFont>
      <p:font typeface="Open Sauce Semi-Bold" charset="1" panose="00000700000000000000"/>
      <p:regular r:id="rId28"/>
    </p:embeddedFont>
    <p:embeddedFont>
      <p:font typeface="Open Sauce Semi-Bold Italics" charset="1" panose="00000700000000000000"/>
      <p:regular r:id="rId29"/>
    </p:embeddedFont>
    <p:embeddedFont>
      <p:font typeface="Open Sauce Heavy" charset="1" panose="00000A00000000000000"/>
      <p:regular r:id="rId30"/>
    </p:embeddedFont>
    <p:embeddedFont>
      <p:font typeface="Open Sauce Heavy Italics" charset="1" panose="00000A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36" Target="slides/slide5.xml" Type="http://schemas.openxmlformats.org/officeDocument/2006/relationships/slide"/><Relationship Id="rId37" Target="slides/slide6.xml" Type="http://schemas.openxmlformats.org/officeDocument/2006/relationships/slide"/><Relationship Id="rId38" Target="slides/slide7.xml" Type="http://schemas.openxmlformats.org/officeDocument/2006/relationships/slide"/><Relationship Id="rId39" Target="slides/slide8.xml" Type="http://schemas.openxmlformats.org/officeDocument/2006/relationships/slide"/><Relationship Id="rId4" Target="theme/theme1.xml" Type="http://schemas.openxmlformats.org/officeDocument/2006/relationships/theme"/><Relationship Id="rId40" Target="slides/slide9.xml" Type="http://schemas.openxmlformats.org/officeDocument/2006/relationships/slide"/><Relationship Id="rId41" Target="slides/slide10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56.jpeg" Type="http://schemas.openxmlformats.org/officeDocument/2006/relationships/image"/><Relationship Id="rId5" Target="../media/image57.png" Type="http://schemas.openxmlformats.org/officeDocument/2006/relationships/image"/><Relationship Id="rId6" Target="../media/image58.svg" Type="http://schemas.openxmlformats.org/officeDocument/2006/relationships/image"/><Relationship Id="rId7" Target="../media/image59.png" Type="http://schemas.openxmlformats.org/officeDocument/2006/relationships/image"/><Relationship Id="rId8" Target="../media/image60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svg" Type="http://schemas.openxmlformats.org/officeDocument/2006/relationships/image"/><Relationship Id="rId11" Target="../media/image29.png" Type="http://schemas.openxmlformats.org/officeDocument/2006/relationships/image"/><Relationship Id="rId12" Target="../media/image30.svg" Type="http://schemas.openxmlformats.org/officeDocument/2006/relationships/image"/><Relationship Id="rId2" Target="../media/image20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svg" Type="http://schemas.openxmlformats.org/officeDocument/2006/relationships/image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jpeg" Type="http://schemas.openxmlformats.org/officeDocument/2006/relationships/image"/><Relationship Id="rId3" Target="../media/image48.png" Type="http://schemas.openxmlformats.org/officeDocument/2006/relationships/image"/><Relationship Id="rId4" Target="../media/image49.svg" Type="http://schemas.openxmlformats.org/officeDocument/2006/relationships/image"/><Relationship Id="rId5" Target="../media/image50.png" Type="http://schemas.openxmlformats.org/officeDocument/2006/relationships/image"/><Relationship Id="rId6" Target="../media/image5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svg" Type="http://schemas.openxmlformats.org/officeDocument/2006/relationships/image"/><Relationship Id="rId4" Target="../media/image54.png" Type="http://schemas.openxmlformats.org/officeDocument/2006/relationships/image"/><Relationship Id="rId5" Target="../media/image5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AB243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380940" y="649592"/>
            <a:ext cx="7516996" cy="8987817"/>
            <a:chOff x="0" y="0"/>
            <a:chExt cx="8603361" cy="102867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0" t="-12765" r="0" b="-12765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295175" y="863050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33827" y="-244454"/>
            <a:ext cx="4019110" cy="2925912"/>
          </a:xfrm>
          <a:custGeom>
            <a:avLst/>
            <a:gdLst/>
            <a:ahLst/>
            <a:cxnLst/>
            <a:rect r="r" b="b" t="t" l="l"/>
            <a:pathLst>
              <a:path h="2925912" w="4019110">
                <a:moveTo>
                  <a:pt x="0" y="0"/>
                </a:moveTo>
                <a:lnTo>
                  <a:pt x="4019110" y="0"/>
                </a:lnTo>
                <a:lnTo>
                  <a:pt x="4019110" y="2925912"/>
                </a:lnTo>
                <a:lnTo>
                  <a:pt x="0" y="29259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42459" y="8042333"/>
            <a:ext cx="6648474" cy="39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31"/>
              </a:lnSpc>
              <a:spcBef>
                <a:spcPct val="0"/>
              </a:spcBef>
            </a:pPr>
            <a:r>
              <a:rPr lang="en-US" sz="2545">
                <a:solidFill>
                  <a:srgbClr val="BF4C41"/>
                </a:solidFill>
                <a:latin typeface="DM Sans Italics"/>
              </a:rPr>
              <a:t>Presentación realizada por Angel Carrera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518359"/>
            <a:ext cx="9206712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398"/>
              </a:lnSpc>
            </a:pPr>
            <a:r>
              <a:rPr lang="en-US" sz="9498">
                <a:solidFill>
                  <a:srgbClr val="BF4C41"/>
                </a:solidFill>
                <a:latin typeface="Now Bold"/>
              </a:rPr>
              <a:t>PROPUESTA DE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956634"/>
            <a:ext cx="8115300" cy="289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398"/>
              </a:lnSpc>
            </a:pPr>
            <a:r>
              <a:rPr lang="en-US" sz="9498">
                <a:solidFill>
                  <a:srgbClr val="000000"/>
                </a:solidFill>
                <a:latin typeface="Now Bold"/>
              </a:rPr>
              <a:t>PREDICCION PARA PYME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83520" y="159091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37321" y="2636321"/>
            <a:ext cx="7650679" cy="7650679"/>
            <a:chOff x="0" y="0"/>
            <a:chExt cx="3331210" cy="33312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25000" t="0" r="-2500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255514" y="4449928"/>
            <a:ext cx="9364819" cy="61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99"/>
              </a:lnSpc>
              <a:spcBef>
                <a:spcPct val="0"/>
              </a:spcBef>
            </a:pPr>
            <a:r>
              <a:rPr lang="en-US" sz="3695" strike="noStrike" u="none">
                <a:solidFill>
                  <a:srgbClr val="FCC0C5"/>
                </a:solidFill>
                <a:latin typeface="DM Sans Bold"/>
              </a:rPr>
              <a:t>Por leer este resumen del proyecto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55514" y="3104291"/>
            <a:ext cx="10821834" cy="1236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753"/>
              </a:lnSpc>
              <a:spcBef>
                <a:spcPct val="0"/>
              </a:spcBef>
            </a:pPr>
            <a:r>
              <a:rPr lang="en-US" sz="8127" strike="noStrike" u="none">
                <a:solidFill>
                  <a:srgbClr val="BF4C41"/>
                </a:solidFill>
                <a:latin typeface="Now Bold"/>
              </a:rPr>
              <a:t>GRACIAS A TODOS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264153" y="6653048"/>
            <a:ext cx="673858" cy="673858"/>
          </a:xfrm>
          <a:custGeom>
            <a:avLst/>
            <a:gdLst/>
            <a:ahLst/>
            <a:cxnLst/>
            <a:rect r="r" b="b" t="t" l="l"/>
            <a:pathLst>
              <a:path h="673858" w="673858">
                <a:moveTo>
                  <a:pt x="0" y="0"/>
                </a:moveTo>
                <a:lnTo>
                  <a:pt x="673858" y="0"/>
                </a:lnTo>
                <a:lnTo>
                  <a:pt x="673858" y="673858"/>
                </a:lnTo>
                <a:lnTo>
                  <a:pt x="0" y="673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55514" y="7632127"/>
            <a:ext cx="682497" cy="682497"/>
          </a:xfrm>
          <a:custGeom>
            <a:avLst/>
            <a:gdLst/>
            <a:ahLst/>
            <a:cxnLst/>
            <a:rect r="r" b="b" t="t" l="l"/>
            <a:pathLst>
              <a:path h="682497" w="682497">
                <a:moveTo>
                  <a:pt x="0" y="0"/>
                </a:moveTo>
                <a:lnTo>
                  <a:pt x="682497" y="0"/>
                </a:lnTo>
                <a:lnTo>
                  <a:pt x="682497" y="682497"/>
                </a:lnTo>
                <a:lnTo>
                  <a:pt x="0" y="6824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101701" y="7755632"/>
            <a:ext cx="7804748" cy="435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449"/>
              </a:lnSpc>
              <a:spcBef>
                <a:spcPct val="0"/>
              </a:spcBef>
            </a:pPr>
            <a:r>
              <a:rPr lang="en-US" sz="2874" spc="143">
                <a:solidFill>
                  <a:srgbClr val="3A1704"/>
                </a:solidFill>
                <a:latin typeface="DM Sans"/>
              </a:rPr>
              <a:t>juanangelcarrerasoto@gmail.com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01701" y="6804122"/>
            <a:ext cx="3081187" cy="435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449"/>
              </a:lnSpc>
              <a:spcBef>
                <a:spcPct val="0"/>
              </a:spcBef>
            </a:pPr>
            <a:r>
              <a:rPr lang="en-US" sz="2874" spc="143">
                <a:solidFill>
                  <a:srgbClr val="3A1704"/>
                </a:solidFill>
                <a:latin typeface="DM Sans"/>
              </a:rPr>
              <a:t>3530-2980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64153" y="5500317"/>
            <a:ext cx="6486666" cy="87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449"/>
              </a:lnSpc>
              <a:spcBef>
                <a:spcPct val="0"/>
              </a:spcBef>
            </a:pPr>
            <a:r>
              <a:rPr lang="en-US" sz="2874" spc="143">
                <a:solidFill>
                  <a:srgbClr val="3A1704"/>
                </a:solidFill>
                <a:latin typeface="DM Sans"/>
              </a:rPr>
              <a:t>Si tiene alguna consulta puede contactarme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789475" y="-57038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255514" y="-335971"/>
            <a:ext cx="4019110" cy="2925912"/>
          </a:xfrm>
          <a:custGeom>
            <a:avLst/>
            <a:gdLst/>
            <a:ahLst/>
            <a:cxnLst/>
            <a:rect r="r" b="b" t="t" l="l"/>
            <a:pathLst>
              <a:path h="2925912" w="4019110">
                <a:moveTo>
                  <a:pt x="0" y="0"/>
                </a:moveTo>
                <a:lnTo>
                  <a:pt x="4019110" y="0"/>
                </a:lnTo>
                <a:lnTo>
                  <a:pt x="4019110" y="2925912"/>
                </a:lnTo>
                <a:lnTo>
                  <a:pt x="0" y="29259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86667" y="3084143"/>
            <a:ext cx="2613061" cy="2611507"/>
            <a:chOff x="0" y="0"/>
            <a:chExt cx="991873" cy="9912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91873" cy="991283"/>
            </a:xfrm>
            <a:custGeom>
              <a:avLst/>
              <a:gdLst/>
              <a:ahLst/>
              <a:cxnLst/>
              <a:rect r="r" b="b" t="t" l="l"/>
              <a:pathLst>
                <a:path h="991283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BF4C41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3133964" y="4640463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5844564" y="3084143"/>
            <a:ext cx="2613061" cy="2611507"/>
            <a:chOff x="0" y="0"/>
            <a:chExt cx="991873" cy="9912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91873" cy="991283"/>
            </a:xfrm>
            <a:custGeom>
              <a:avLst/>
              <a:gdLst/>
              <a:ahLst/>
              <a:cxnLst/>
              <a:rect r="r" b="b" t="t" l="l"/>
              <a:pathLst>
                <a:path h="991283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BF4C41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5991861" y="4640463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2986667" y="5870734"/>
            <a:ext cx="2613061" cy="2611507"/>
            <a:chOff x="0" y="0"/>
            <a:chExt cx="991873" cy="9912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91873" cy="991283"/>
            </a:xfrm>
            <a:custGeom>
              <a:avLst/>
              <a:gdLst/>
              <a:ahLst/>
              <a:cxnLst/>
              <a:rect r="r" b="b" t="t" l="l"/>
              <a:pathLst>
                <a:path h="991283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BF4C41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 flipV="true">
            <a:off x="3133964" y="7427054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5844564" y="5870734"/>
            <a:ext cx="2613061" cy="2611507"/>
            <a:chOff x="0" y="0"/>
            <a:chExt cx="991873" cy="99128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91873" cy="991283"/>
            </a:xfrm>
            <a:custGeom>
              <a:avLst/>
              <a:gdLst/>
              <a:ahLst/>
              <a:cxnLst/>
              <a:rect r="r" b="b" t="t" l="l"/>
              <a:pathLst>
                <a:path h="991283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BF4C41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 flipV="true">
            <a:off x="5991861" y="7427054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10000675" y="1509629"/>
            <a:ext cx="6992751" cy="8074770"/>
            <a:chOff x="0" y="0"/>
            <a:chExt cx="54991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FCC0C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10143550" y="1698193"/>
            <a:ext cx="6697476" cy="7733806"/>
            <a:chOff x="0" y="0"/>
            <a:chExt cx="54991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36659" t="0" r="-36659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8705275" y="3084143"/>
            <a:ext cx="2613061" cy="2611507"/>
            <a:chOff x="0" y="0"/>
            <a:chExt cx="991873" cy="99128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91873" cy="991283"/>
            </a:xfrm>
            <a:custGeom>
              <a:avLst/>
              <a:gdLst/>
              <a:ahLst/>
              <a:cxnLst/>
              <a:rect r="r" b="b" t="t" l="l"/>
              <a:pathLst>
                <a:path h="991283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BF4C41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25" id="25"/>
          <p:cNvSpPr/>
          <p:nvPr/>
        </p:nvSpPr>
        <p:spPr>
          <a:xfrm flipV="true">
            <a:off x="8852572" y="4640463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-7631327" y="597505"/>
            <a:ext cx="9077445" cy="9077445"/>
          </a:xfrm>
          <a:custGeom>
            <a:avLst/>
            <a:gdLst/>
            <a:ahLst/>
            <a:cxnLst/>
            <a:rect r="r" b="b" t="t" l="l"/>
            <a:pathLst>
              <a:path h="9077445" w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2986667" y="1698193"/>
            <a:ext cx="8437330" cy="1214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 strike="noStrike" u="none">
                <a:solidFill>
                  <a:srgbClr val="FCC0C5"/>
                </a:solidFill>
                <a:latin typeface="Now Bold"/>
              </a:rPr>
              <a:t>CONTENIDO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133964" y="4795854"/>
            <a:ext cx="2318467" cy="64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Resumen del proyecto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447970" y="3225902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991861" y="4795854"/>
            <a:ext cx="2318467" cy="64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Planteamiento del problema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305867" y="3225902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02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133964" y="7582446"/>
            <a:ext cx="2318467" cy="64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Model Development &amp; Model Results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447970" y="6012493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04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991861" y="7582446"/>
            <a:ext cx="2318467" cy="64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Propuesta de prueba piloto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305867" y="6012493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05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852572" y="4795854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Data Overview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166578" y="3225902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03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4C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159728" y="3574441"/>
            <a:ext cx="0" cy="4676296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7780685" y="6316471"/>
            <a:ext cx="4026849" cy="2321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"/>
              </a:rPr>
              <a:t>Identificar a tiempo a los clientes que regularizarán sus pagos sin intervención directa es clave para optimizar los recursos y reducir costos operativos.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288262" y="3838895"/>
            <a:ext cx="837406" cy="1212035"/>
          </a:xfrm>
          <a:custGeom>
            <a:avLst/>
            <a:gdLst/>
            <a:ahLst/>
            <a:cxnLst/>
            <a:rect r="r" b="b" t="t" l="l"/>
            <a:pathLst>
              <a:path h="1212035" w="837406">
                <a:moveTo>
                  <a:pt x="0" y="0"/>
                </a:moveTo>
                <a:lnTo>
                  <a:pt x="837406" y="0"/>
                </a:lnTo>
                <a:lnTo>
                  <a:pt x="837406" y="1212036"/>
                </a:lnTo>
                <a:lnTo>
                  <a:pt x="0" y="1212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198148" y="3849337"/>
            <a:ext cx="1197170" cy="1210374"/>
          </a:xfrm>
          <a:custGeom>
            <a:avLst/>
            <a:gdLst/>
            <a:ahLst/>
            <a:cxnLst/>
            <a:rect r="r" b="b" t="t" l="l"/>
            <a:pathLst>
              <a:path h="1210374" w="1197170">
                <a:moveTo>
                  <a:pt x="0" y="0"/>
                </a:moveTo>
                <a:lnTo>
                  <a:pt x="1197170" y="0"/>
                </a:lnTo>
                <a:lnTo>
                  <a:pt x="1197170" y="1210374"/>
                </a:lnTo>
                <a:lnTo>
                  <a:pt x="0" y="1210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6150721">
            <a:off x="6080933" y="4579544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37172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1807534" y="0"/>
            <a:ext cx="6254290" cy="10287000"/>
            <a:chOff x="0" y="0"/>
            <a:chExt cx="3860673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8606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3860673">
                  <a:moveTo>
                    <a:pt x="3860673" y="0"/>
                  </a:moveTo>
                  <a:lnTo>
                    <a:pt x="2341753" y="6350000"/>
                  </a:lnTo>
                  <a:lnTo>
                    <a:pt x="0" y="6350000"/>
                  </a:lnTo>
                  <a:lnTo>
                    <a:pt x="1518920" y="0"/>
                  </a:lnTo>
                  <a:lnTo>
                    <a:pt x="3860673" y="0"/>
                  </a:lnTo>
                  <a:close/>
                </a:path>
              </a:pathLst>
            </a:custGeom>
            <a:blipFill>
              <a:blip r:embed="rId9"/>
              <a:stretch>
                <a:fillRect l="-73436" t="0" r="-73436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-4615544">
            <a:off x="10510810" y="5041623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37172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3524195" y="2017041"/>
            <a:ext cx="6977998" cy="1214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FFFFFF"/>
                </a:solidFill>
                <a:latin typeface="Now Bold"/>
              </a:rPr>
              <a:t>RESUMEN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701743" y="6335692"/>
            <a:ext cx="4026849" cy="2709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"/>
              </a:rPr>
              <a:t>La morosidad en las pymes se refiere a la demora en cumplir con las obligaciones financieras, un indicador crítico que afecta la salud financiera de cualquier entidad bancaria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783309" y="5635441"/>
            <a:ext cx="4026849" cy="38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 Bold"/>
              </a:rPr>
              <a:t>MOROSIDAD EN PYMES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780685" y="5443177"/>
            <a:ext cx="4026849" cy="766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 Bold"/>
              </a:rPr>
              <a:t>IDENTIFICAR A LOS CLIENTES EN MORA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7600" y="0"/>
            <a:ext cx="6279570" cy="10287000"/>
          </a:xfrm>
          <a:custGeom>
            <a:avLst/>
            <a:gdLst/>
            <a:ahLst/>
            <a:cxnLst/>
            <a:rect r="r" b="b" t="t" l="l"/>
            <a:pathLst>
              <a:path h="10287000" w="6279570">
                <a:moveTo>
                  <a:pt x="0" y="0"/>
                </a:moveTo>
                <a:lnTo>
                  <a:pt x="6279571" y="0"/>
                </a:lnTo>
                <a:lnTo>
                  <a:pt x="62795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01" r="-11111" b="-90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993373" y="-5458262"/>
            <a:ext cx="10196686" cy="10196686"/>
          </a:xfrm>
          <a:custGeom>
            <a:avLst/>
            <a:gdLst/>
            <a:ahLst/>
            <a:cxnLst/>
            <a:rect r="r" b="b" t="t" l="l"/>
            <a:pathLst>
              <a:path h="10196686" w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97329" y="6667836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520658" y="3240029"/>
            <a:ext cx="1142373" cy="114237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4C4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597011" y="1869489"/>
            <a:ext cx="9879016" cy="741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BF4C41"/>
                </a:solidFill>
                <a:latin typeface="Now Bold"/>
              </a:rPr>
              <a:t>SITUACIÓN PROBLEMATICA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30047" y="2933916"/>
            <a:ext cx="4402447" cy="55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519"/>
              </a:lnSpc>
              <a:spcBef>
                <a:spcPct val="0"/>
              </a:spcBef>
            </a:pPr>
            <a:r>
              <a:rPr lang="en-US" sz="3274">
                <a:solidFill>
                  <a:srgbClr val="BF4C41"/>
                </a:solidFill>
                <a:latin typeface="DM Sans Bold"/>
              </a:rPr>
              <a:t>Impacto Financiero: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47387" y="3562737"/>
            <a:ext cx="9298597" cy="1312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64"/>
              </a:lnSpc>
              <a:spcBef>
                <a:spcPct val="0"/>
              </a:spcBef>
            </a:pPr>
            <a:r>
              <a:rPr lang="en-US" sz="1931">
                <a:solidFill>
                  <a:srgbClr val="3A1704"/>
                </a:solidFill>
                <a:latin typeface="DM Sans"/>
              </a:rPr>
              <a:t>La morosidad de las pymes genera costos significativos y riesgos financieros. Predecir qué clientes pagarán sus deudas de forma autónoma permite asignar recursos de cobranza de manera más eficaz, minimizando así las provisiones para deudas incobrables.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725261" y="3453964"/>
            <a:ext cx="733166" cy="714504"/>
          </a:xfrm>
          <a:custGeom>
            <a:avLst/>
            <a:gdLst/>
            <a:ahLst/>
            <a:cxnLst/>
            <a:rect r="r" b="b" t="t" l="l"/>
            <a:pathLst>
              <a:path h="714504" w="733166">
                <a:moveTo>
                  <a:pt x="0" y="0"/>
                </a:moveTo>
                <a:lnTo>
                  <a:pt x="733166" y="0"/>
                </a:lnTo>
                <a:lnTo>
                  <a:pt x="733166" y="714504"/>
                </a:lnTo>
                <a:lnTo>
                  <a:pt x="0" y="7145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520658" y="5182483"/>
            <a:ext cx="1142373" cy="114237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4C4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6830047" y="4876370"/>
            <a:ext cx="4402447" cy="55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519"/>
              </a:lnSpc>
              <a:spcBef>
                <a:spcPct val="0"/>
              </a:spcBef>
            </a:pPr>
            <a:r>
              <a:rPr lang="en-US" sz="3274">
                <a:solidFill>
                  <a:srgbClr val="BF4C41"/>
                </a:solidFill>
                <a:latin typeface="DM Sans Bold"/>
              </a:rPr>
              <a:t>Eficiencia Operativa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47387" y="5505191"/>
            <a:ext cx="9396105" cy="98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64"/>
              </a:lnSpc>
              <a:spcBef>
                <a:spcPct val="0"/>
              </a:spcBef>
            </a:pPr>
            <a:r>
              <a:rPr lang="en-US" sz="1931">
                <a:solidFill>
                  <a:srgbClr val="3A1704"/>
                </a:solidFill>
                <a:latin typeface="DM Sans"/>
              </a:rPr>
              <a:t>Las gestiones de cobranza indiscriminadas elevan los gastos operativos. Un modelo predictivo facilita la identificación de casos de auto-cura, optimizando los esfuerzos del equipo y mejorando la relación con el cliente.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5799040" y="5431446"/>
            <a:ext cx="585607" cy="669613"/>
          </a:xfrm>
          <a:custGeom>
            <a:avLst/>
            <a:gdLst/>
            <a:ahLst/>
            <a:cxnLst/>
            <a:rect r="r" b="b" t="t" l="l"/>
            <a:pathLst>
              <a:path h="669613" w="585607">
                <a:moveTo>
                  <a:pt x="0" y="0"/>
                </a:moveTo>
                <a:lnTo>
                  <a:pt x="585608" y="0"/>
                </a:lnTo>
                <a:lnTo>
                  <a:pt x="585608" y="669613"/>
                </a:lnTo>
                <a:lnTo>
                  <a:pt x="0" y="6696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5520658" y="7125268"/>
            <a:ext cx="1142373" cy="1142373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4C41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6830047" y="6819156"/>
            <a:ext cx="5686296" cy="55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519"/>
              </a:lnSpc>
              <a:spcBef>
                <a:spcPct val="0"/>
              </a:spcBef>
            </a:pPr>
            <a:r>
              <a:rPr lang="en-US" sz="3274">
                <a:solidFill>
                  <a:srgbClr val="BF4C41"/>
                </a:solidFill>
                <a:latin typeface="DM Sans Bold"/>
              </a:rPr>
              <a:t>Retención de Clientes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847387" y="7447977"/>
            <a:ext cx="9396105" cy="98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64"/>
              </a:lnSpc>
              <a:spcBef>
                <a:spcPct val="0"/>
              </a:spcBef>
            </a:pPr>
            <a:r>
              <a:rPr lang="en-US" sz="1931">
                <a:solidFill>
                  <a:srgbClr val="3A1704"/>
                </a:solidFill>
                <a:latin typeface="DM Sans"/>
              </a:rPr>
              <a:t>La intervención excesiva puede deteriorar la experiencia del cliente. Al predecir la auto-cura, se mejora la satisfacción del cliente y se fomenta una mayor lealtad, impactando positivamente en la retención de clientes a largo plazo.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5818393" y="7372606"/>
            <a:ext cx="566255" cy="720926"/>
          </a:xfrm>
          <a:custGeom>
            <a:avLst/>
            <a:gdLst/>
            <a:ahLst/>
            <a:cxnLst/>
            <a:rect r="r" b="b" t="t" l="l"/>
            <a:pathLst>
              <a:path h="720926" w="566255">
                <a:moveTo>
                  <a:pt x="0" y="0"/>
                </a:moveTo>
                <a:lnTo>
                  <a:pt x="566255" y="0"/>
                </a:lnTo>
                <a:lnTo>
                  <a:pt x="566255" y="720926"/>
                </a:lnTo>
                <a:lnTo>
                  <a:pt x="0" y="7209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82623" y="4586506"/>
            <a:ext cx="4432959" cy="1427059"/>
            <a:chOff x="0" y="0"/>
            <a:chExt cx="4289760" cy="13809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9806" cy="1380998"/>
            </a:xfrm>
            <a:custGeom>
              <a:avLst/>
              <a:gdLst/>
              <a:ahLst/>
              <a:cxnLst/>
              <a:rect r="r" b="b" t="t" l="l"/>
              <a:pathLst>
                <a:path h="1380998" w="4289806">
                  <a:moveTo>
                    <a:pt x="4013454" y="876173"/>
                  </a:moveTo>
                  <a:lnTo>
                    <a:pt x="3530854" y="0"/>
                  </a:lnTo>
                  <a:lnTo>
                    <a:pt x="758825" y="0"/>
                  </a:lnTo>
                  <a:lnTo>
                    <a:pt x="279400" y="876173"/>
                  </a:lnTo>
                  <a:lnTo>
                    <a:pt x="0" y="1380998"/>
                  </a:lnTo>
                  <a:lnTo>
                    <a:pt x="4289806" y="1380998"/>
                  </a:lnTo>
                  <a:lnTo>
                    <a:pt x="4013454" y="876173"/>
                  </a:lnTo>
                  <a:close/>
                </a:path>
              </a:pathLst>
            </a:custGeom>
            <a:solidFill>
              <a:srgbClr val="C3697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815942" y="1873011"/>
            <a:ext cx="2769297" cy="2611562"/>
            <a:chOff x="0" y="0"/>
            <a:chExt cx="2679840" cy="2527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79827" cy="2527173"/>
            </a:xfrm>
            <a:custGeom>
              <a:avLst/>
              <a:gdLst/>
              <a:ahLst/>
              <a:cxnLst/>
              <a:rect r="r" b="b" t="t" l="l"/>
              <a:pathLst>
                <a:path h="2527173" w="2679827">
                  <a:moveTo>
                    <a:pt x="1343152" y="0"/>
                  </a:moveTo>
                  <a:lnTo>
                    <a:pt x="0" y="2527173"/>
                  </a:lnTo>
                  <a:lnTo>
                    <a:pt x="2679827" y="2527173"/>
                  </a:lnTo>
                  <a:lnTo>
                    <a:pt x="1343152" y="0"/>
                  </a:lnTo>
                  <a:close/>
                </a:path>
              </a:pathLst>
            </a:custGeom>
            <a:solidFill>
              <a:srgbClr val="EDBFC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135929" y="7686899"/>
            <a:ext cx="8123371" cy="1571401"/>
            <a:chOff x="0" y="0"/>
            <a:chExt cx="7860960" cy="15206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860919" cy="1520698"/>
            </a:xfrm>
            <a:custGeom>
              <a:avLst/>
              <a:gdLst/>
              <a:ahLst/>
              <a:cxnLst/>
              <a:rect r="r" b="b" t="t" l="l"/>
              <a:pathLst>
                <a:path h="1520698" w="7860919">
                  <a:moveTo>
                    <a:pt x="879475" y="0"/>
                  </a:moveTo>
                  <a:lnTo>
                    <a:pt x="0" y="1520698"/>
                  </a:lnTo>
                  <a:lnTo>
                    <a:pt x="3933698" y="1520698"/>
                  </a:lnTo>
                  <a:lnTo>
                    <a:pt x="7860919" y="1520698"/>
                  </a:lnTo>
                  <a:lnTo>
                    <a:pt x="6981571" y="0"/>
                  </a:lnTo>
                  <a:lnTo>
                    <a:pt x="879475" y="0"/>
                  </a:lnTo>
                  <a:close/>
                </a:path>
              </a:pathLst>
            </a:custGeom>
            <a:solidFill>
              <a:srgbClr val="C7122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116567" y="6131866"/>
            <a:ext cx="6168048" cy="1424082"/>
            <a:chOff x="0" y="0"/>
            <a:chExt cx="5968800" cy="13780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68746" cy="1378077"/>
            </a:xfrm>
            <a:custGeom>
              <a:avLst/>
              <a:gdLst/>
              <a:ahLst/>
              <a:cxnLst/>
              <a:rect r="r" b="b" t="t" l="l"/>
              <a:pathLst>
                <a:path h="1378077" w="5968746">
                  <a:moveTo>
                    <a:pt x="5194173" y="0"/>
                  </a:moveTo>
                  <a:lnTo>
                    <a:pt x="774700" y="0"/>
                  </a:lnTo>
                  <a:lnTo>
                    <a:pt x="0" y="1378077"/>
                  </a:lnTo>
                  <a:lnTo>
                    <a:pt x="5968746" y="1378077"/>
                  </a:lnTo>
                  <a:lnTo>
                    <a:pt x="5194173" y="0"/>
                  </a:lnTo>
                  <a:close/>
                </a:path>
              </a:pathLst>
            </a:custGeom>
            <a:solidFill>
              <a:srgbClr val="AB243B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2557312" y="6363602"/>
            <a:ext cx="1280605" cy="973260"/>
          </a:xfrm>
          <a:custGeom>
            <a:avLst/>
            <a:gdLst/>
            <a:ahLst/>
            <a:cxnLst/>
            <a:rect r="r" b="b" t="t" l="l"/>
            <a:pathLst>
              <a:path h="973260" w="1280605">
                <a:moveTo>
                  <a:pt x="0" y="0"/>
                </a:moveTo>
                <a:lnTo>
                  <a:pt x="1280605" y="0"/>
                </a:lnTo>
                <a:lnTo>
                  <a:pt x="1280605" y="973260"/>
                </a:lnTo>
                <a:lnTo>
                  <a:pt x="0" y="973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650582" y="2884820"/>
            <a:ext cx="1187335" cy="1187335"/>
          </a:xfrm>
          <a:custGeom>
            <a:avLst/>
            <a:gdLst/>
            <a:ahLst/>
            <a:cxnLst/>
            <a:rect r="r" b="b" t="t" l="l"/>
            <a:pathLst>
              <a:path h="1187335" w="1187335">
                <a:moveTo>
                  <a:pt x="0" y="0"/>
                </a:moveTo>
                <a:lnTo>
                  <a:pt x="1187335" y="0"/>
                </a:lnTo>
                <a:lnTo>
                  <a:pt x="1187335" y="1187336"/>
                </a:lnTo>
                <a:lnTo>
                  <a:pt x="0" y="11873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533666" y="6702799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BF4C41"/>
                </a:solidFill>
                <a:latin typeface="DM Sans Bold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33666" y="7851218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BF4C41"/>
                </a:solidFill>
                <a:latin typeface="DM Sans Bold"/>
              </a:rPr>
              <a:t>04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5128164" y="-2586935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3359890" y="7239384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532592" y="4710949"/>
            <a:ext cx="1335997" cy="1287567"/>
          </a:xfrm>
          <a:custGeom>
            <a:avLst/>
            <a:gdLst/>
            <a:ahLst/>
            <a:cxnLst/>
            <a:rect r="r" b="b" t="t" l="l"/>
            <a:pathLst>
              <a:path h="1287567" w="1335997">
                <a:moveTo>
                  <a:pt x="0" y="0"/>
                </a:moveTo>
                <a:lnTo>
                  <a:pt x="1335997" y="0"/>
                </a:lnTo>
                <a:lnTo>
                  <a:pt x="1335997" y="1287567"/>
                </a:lnTo>
                <a:lnTo>
                  <a:pt x="0" y="12875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557312" y="7784549"/>
            <a:ext cx="1466814" cy="1382472"/>
          </a:xfrm>
          <a:custGeom>
            <a:avLst/>
            <a:gdLst/>
            <a:ahLst/>
            <a:cxnLst/>
            <a:rect r="r" b="b" t="t" l="l"/>
            <a:pathLst>
              <a:path h="1382472" w="1466814">
                <a:moveTo>
                  <a:pt x="0" y="0"/>
                </a:moveTo>
                <a:lnTo>
                  <a:pt x="1466814" y="0"/>
                </a:lnTo>
                <a:lnTo>
                  <a:pt x="1466814" y="1382472"/>
                </a:lnTo>
                <a:lnTo>
                  <a:pt x="0" y="13824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401607" y="959933"/>
            <a:ext cx="825544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522"/>
              </a:lnSpc>
              <a:spcBef>
                <a:spcPct val="0"/>
              </a:spcBef>
            </a:pPr>
            <a:r>
              <a:rPr lang="en-US" sz="6268">
                <a:solidFill>
                  <a:srgbClr val="BF4C41"/>
                </a:solidFill>
                <a:latin typeface="Now Bold"/>
              </a:rPr>
              <a:t>DATA OVERVIEW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533666" y="4408373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BF4C41"/>
                </a:solidFill>
                <a:latin typeface="DM Sans Bold"/>
              </a:rPr>
              <a:t>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491320" y="5788966"/>
            <a:ext cx="4710832" cy="428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471"/>
              </a:lnSpc>
              <a:spcBef>
                <a:spcPct val="0"/>
              </a:spcBef>
            </a:pPr>
            <a:r>
              <a:rPr lang="en-US" sz="2515">
                <a:solidFill>
                  <a:srgbClr val="3A1704"/>
                </a:solidFill>
                <a:latin typeface="DM Sans"/>
              </a:rPr>
              <a:t>Transformación de Datos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533666" y="5556793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BF4C41"/>
                </a:solidFill>
                <a:latin typeface="DM Sans Bold"/>
              </a:rPr>
              <a:t>02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491320" y="6946911"/>
            <a:ext cx="5090538" cy="428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471"/>
              </a:lnSpc>
              <a:spcBef>
                <a:spcPct val="0"/>
              </a:spcBef>
            </a:pPr>
            <a:r>
              <a:rPr lang="en-US" sz="2515">
                <a:solidFill>
                  <a:srgbClr val="3A1704"/>
                </a:solidFill>
                <a:latin typeface="DM Sans"/>
              </a:rPr>
              <a:t>Análisis de Correlación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491320" y="4623703"/>
            <a:ext cx="4268255" cy="428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471"/>
              </a:lnSpc>
              <a:spcBef>
                <a:spcPct val="0"/>
              </a:spcBef>
            </a:pPr>
            <a:r>
              <a:rPr lang="en-US" sz="2515">
                <a:solidFill>
                  <a:srgbClr val="3A1704"/>
                </a:solidFill>
                <a:latin typeface="DM Sans"/>
              </a:rPr>
              <a:t>Eliminar faltantes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491320" y="7930784"/>
            <a:ext cx="4494270" cy="428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471"/>
              </a:lnSpc>
              <a:spcBef>
                <a:spcPct val="0"/>
              </a:spcBef>
            </a:pPr>
            <a:r>
              <a:rPr lang="en-US" sz="2515">
                <a:solidFill>
                  <a:srgbClr val="3A1704"/>
                </a:solidFill>
                <a:latin typeface="DM Sans"/>
              </a:rPr>
              <a:t>Selección de Características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6263" y="2056058"/>
            <a:ext cx="10246754" cy="218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71"/>
              </a:lnSpc>
              <a:spcBef>
                <a:spcPct val="0"/>
              </a:spcBef>
            </a:pPr>
            <a:r>
              <a:rPr lang="en-US" sz="2515">
                <a:solidFill>
                  <a:srgbClr val="3A1704"/>
                </a:solidFill>
                <a:latin typeface="DM Sans"/>
              </a:rPr>
              <a:t>Los datos de los clientes son el núcleo de nuestras estrategias analíticas, conduciendo cada decisión hacia el éxito operacional y la satisfacción del cliente. La precisión en la limpieza y preparación del dataset asegura la validez de nuestras predicciones y la eficacia de las acciones subsiguientes.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4C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75317" y="-2198044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92467" y="8377832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284954" y="1950151"/>
            <a:ext cx="10003046" cy="7502284"/>
          </a:xfrm>
          <a:custGeom>
            <a:avLst/>
            <a:gdLst/>
            <a:ahLst/>
            <a:cxnLst/>
            <a:rect r="r" b="b" t="t" l="l"/>
            <a:pathLst>
              <a:path h="7502284" w="10003046">
                <a:moveTo>
                  <a:pt x="0" y="0"/>
                </a:moveTo>
                <a:lnTo>
                  <a:pt x="10003046" y="0"/>
                </a:lnTo>
                <a:lnTo>
                  <a:pt x="10003046" y="7502285"/>
                </a:lnTo>
                <a:lnTo>
                  <a:pt x="0" y="75022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59180" y="2663197"/>
            <a:ext cx="6395555" cy="142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624"/>
              </a:lnSpc>
              <a:spcBef>
                <a:spcPct val="0"/>
              </a:spcBef>
            </a:pPr>
            <a:r>
              <a:rPr lang="en-US" sz="4687">
                <a:solidFill>
                  <a:srgbClr val="FFFFFF"/>
                </a:solidFill>
                <a:latin typeface="Now Bold"/>
              </a:rPr>
              <a:t>Resultados de Modelo de NN vs RF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76216" y="4572468"/>
            <a:ext cx="6259121" cy="3133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62678" indent="-181339" lvl="1">
              <a:lnSpc>
                <a:spcPts val="2318"/>
              </a:lnSpc>
              <a:buFont typeface="Arial"/>
              <a:buChar char="•"/>
            </a:pPr>
            <a:r>
              <a:rPr lang="en-US" sz="1679" strike="noStrike" u="none">
                <a:solidFill>
                  <a:srgbClr val="FFFFFF"/>
                </a:solidFill>
                <a:latin typeface="DM Sans"/>
              </a:rPr>
              <a:t>Neural Network (NN):</a:t>
            </a:r>
          </a:p>
          <a:p>
            <a:pPr marL="725356" indent="-241785" lvl="2">
              <a:lnSpc>
                <a:spcPts val="2318"/>
              </a:lnSpc>
              <a:buFont typeface="Arial"/>
              <a:buChar char="⚬"/>
            </a:pPr>
            <a:r>
              <a:rPr lang="en-US" sz="1679" strike="noStrike" u="none">
                <a:solidFill>
                  <a:srgbClr val="FFFFFF"/>
                </a:solidFill>
                <a:latin typeface="DM Sans"/>
              </a:rPr>
              <a:t>Exhibe un rendimiento satisfactorio en la detección de patrones complejos, con un nivel de exactitud del 69.7%. Su estructura flexible la hace ideal para adaptarse a datos no lineales y relaciones intrincadas.</a:t>
            </a:r>
          </a:p>
          <a:p>
            <a:pPr marL="362678" indent="-181339" lvl="1">
              <a:lnSpc>
                <a:spcPts val="2318"/>
              </a:lnSpc>
              <a:buFont typeface="Arial"/>
              <a:buChar char="•"/>
            </a:pPr>
            <a:r>
              <a:rPr lang="en-US" sz="1679" strike="noStrike" u="none">
                <a:solidFill>
                  <a:srgbClr val="FFFFFF"/>
                </a:solidFill>
                <a:latin typeface="DM Sans"/>
              </a:rPr>
              <a:t>Random Forest (RF):</a:t>
            </a:r>
          </a:p>
          <a:p>
            <a:pPr marL="725356" indent="-241785" lvl="2">
              <a:lnSpc>
                <a:spcPts val="2318"/>
              </a:lnSpc>
              <a:buFont typeface="Arial"/>
              <a:buChar char="⚬"/>
            </a:pPr>
            <a:r>
              <a:rPr lang="en-US" sz="1679" strike="noStrike" u="none">
                <a:solidFill>
                  <a:srgbClr val="FFFFFF"/>
                </a:solidFill>
                <a:latin typeface="DM Sans"/>
              </a:rPr>
              <a:t>Supera a la NN con una precisión del 76.5%, indicando un mejor ajuste general. Ofrece una robustez adicional frente a la sobreajuste y es eficiente en el manejo de datos categóricos y numéricos.</a:t>
            </a:r>
          </a:p>
          <a:p>
            <a:pPr>
              <a:lnSpc>
                <a:spcPts val="2318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860032"/>
          </a:xfrm>
          <a:custGeom>
            <a:avLst/>
            <a:gdLst/>
            <a:ahLst/>
            <a:cxnLst/>
            <a:rect r="r" b="b" t="t" l="l"/>
            <a:pathLst>
              <a:path h="3860032" w="18288000">
                <a:moveTo>
                  <a:pt x="0" y="0"/>
                </a:moveTo>
                <a:lnTo>
                  <a:pt x="18288000" y="0"/>
                </a:lnTo>
                <a:lnTo>
                  <a:pt x="18288000" y="3860032"/>
                </a:lnTo>
                <a:lnTo>
                  <a:pt x="0" y="3860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7827" r="0" b="-1078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58366" y="0"/>
            <a:ext cx="9658350" cy="10287000"/>
            <a:chOff x="0" y="0"/>
            <a:chExt cx="254376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4376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43763">
                  <a:moveTo>
                    <a:pt x="0" y="0"/>
                  </a:moveTo>
                  <a:lnTo>
                    <a:pt x="2543763" y="0"/>
                  </a:lnTo>
                  <a:lnTo>
                    <a:pt x="25437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F4C41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4376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021151" y="2372600"/>
            <a:ext cx="8245699" cy="719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87"/>
              </a:lnSpc>
              <a:spcBef>
                <a:spcPct val="0"/>
              </a:spcBef>
            </a:pPr>
            <a:r>
              <a:rPr lang="en-US" sz="4739" strike="noStrike" u="none">
                <a:solidFill>
                  <a:srgbClr val="FFFFFF"/>
                </a:solidFill>
                <a:latin typeface="Now Bold"/>
              </a:rPr>
              <a:t>PÚBLICO OBJETIVO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15834" y="4216569"/>
            <a:ext cx="4256332" cy="62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3A1704"/>
                </a:solidFill>
                <a:latin typeface="DM Sans Bold"/>
              </a:rPr>
              <a:t>PYMES</a:t>
            </a:r>
          </a:p>
        </p:txBody>
      </p:sp>
      <p:sp>
        <p:nvSpPr>
          <p:cNvPr name="AutoShape 8" id="8"/>
          <p:cNvSpPr/>
          <p:nvPr/>
        </p:nvSpPr>
        <p:spPr>
          <a:xfrm>
            <a:off x="5021151" y="6585401"/>
            <a:ext cx="8735422" cy="0"/>
          </a:xfrm>
          <a:prstGeom prst="line">
            <a:avLst/>
          </a:prstGeom>
          <a:ln cap="flat" w="47625">
            <a:solidFill>
              <a:srgbClr val="3A170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5692690" y="5095875"/>
            <a:ext cx="6902620" cy="1159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"/>
              </a:rPr>
              <a:t>Las empresas consideradas pequeñas en las PYMES son el publico objetivo para el piloto de esta campaña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18301" y="6761614"/>
            <a:ext cx="5051398" cy="62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3A1704"/>
                </a:solidFill>
                <a:latin typeface="DM Sans Bold"/>
              </a:rPr>
              <a:t>Pruebas piloto</a:t>
            </a:r>
          </a:p>
        </p:txBody>
      </p:sp>
      <p:sp>
        <p:nvSpPr>
          <p:cNvPr name="AutoShape 11" id="11"/>
          <p:cNvSpPr/>
          <p:nvPr/>
        </p:nvSpPr>
        <p:spPr>
          <a:xfrm>
            <a:off x="4919830" y="9812998"/>
            <a:ext cx="8735422" cy="0"/>
          </a:xfrm>
          <a:prstGeom prst="line">
            <a:avLst/>
          </a:prstGeom>
          <a:ln cap="flat" w="47625">
            <a:solidFill>
              <a:srgbClr val="3A170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5692690" y="7640919"/>
            <a:ext cx="6902620" cy="1934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"/>
              </a:rPr>
              <a:t>Estas pruebas buscarán validar la eficacia del modelo en predecir la auto-cura y permitirán ajustar las estrategias de intervención, minimizando así las acciones de cobranza mientras se maximiza la recuperación de pagos en mora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6286157" y="0"/>
            <a:ext cx="15430157" cy="10545890"/>
            <a:chOff x="0" y="0"/>
            <a:chExt cx="5508856" cy="37650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59" t="0" r="-1259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5944113" y="4051481"/>
            <a:ext cx="8457192" cy="990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sz="6570" strike="noStrike" u="none">
                <a:solidFill>
                  <a:srgbClr val="BF4C41"/>
                </a:solidFill>
                <a:latin typeface="Now Bold"/>
              </a:rPr>
              <a:t>CRONOLOGÍA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01587" y="5165462"/>
            <a:ext cx="6542245" cy="874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5"/>
              </a:lnSpc>
            </a:pPr>
            <a:r>
              <a:rPr lang="en-US" sz="2590" spc="253">
                <a:solidFill>
                  <a:srgbClr val="3A1704"/>
                </a:solidFill>
                <a:latin typeface="DM Sans"/>
              </a:rPr>
              <a:t>brevemente las fechas clave del proyecto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2622339" y="7919689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3367400" y="-279819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732888" y="2425000"/>
            <a:ext cx="879643" cy="1273167"/>
          </a:xfrm>
          <a:custGeom>
            <a:avLst/>
            <a:gdLst/>
            <a:ahLst/>
            <a:cxnLst/>
            <a:rect r="r" b="b" t="t" l="l"/>
            <a:pathLst>
              <a:path h="1273167" w="879643">
                <a:moveTo>
                  <a:pt x="0" y="0"/>
                </a:moveTo>
                <a:lnTo>
                  <a:pt x="879643" y="0"/>
                </a:lnTo>
                <a:lnTo>
                  <a:pt x="879643" y="1273168"/>
                </a:lnTo>
                <a:lnTo>
                  <a:pt x="0" y="12731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723272" y="2096979"/>
            <a:ext cx="4161751" cy="1184729"/>
            <a:chOff x="0" y="0"/>
            <a:chExt cx="2565722" cy="7303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122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5756860" y="3281708"/>
            <a:ext cx="4161751" cy="1184729"/>
            <a:chOff x="0" y="0"/>
            <a:chExt cx="2565722" cy="7303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B243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387678" y="4466436"/>
            <a:ext cx="4161751" cy="1184729"/>
            <a:chOff x="0" y="0"/>
            <a:chExt cx="2565722" cy="7303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4C4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10800000">
            <a:off x="6421266" y="5651165"/>
            <a:ext cx="4161751" cy="1184729"/>
            <a:chOff x="0" y="0"/>
            <a:chExt cx="2565722" cy="73038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697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387678" y="6831713"/>
            <a:ext cx="4161751" cy="1184729"/>
            <a:chOff x="0" y="0"/>
            <a:chExt cx="2565722" cy="73038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BFC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465095" y="3531260"/>
            <a:ext cx="2745282" cy="62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FFFFFF"/>
                </a:solidFill>
                <a:latin typeface="DM Sans Bold"/>
              </a:rPr>
              <a:t>Febrero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431507" y="2346532"/>
            <a:ext cx="2745282" cy="62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FFFFFF"/>
                </a:solidFill>
                <a:latin typeface="DM Sans Bold"/>
              </a:rPr>
              <a:t>Enero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051401" y="2141150"/>
            <a:ext cx="4998190" cy="1058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55"/>
              </a:lnSpc>
              <a:spcBef>
                <a:spcPct val="0"/>
              </a:spcBef>
            </a:pPr>
            <a:r>
              <a:rPr lang="en-US" sz="2069">
                <a:solidFill>
                  <a:srgbClr val="3A1704"/>
                </a:solidFill>
                <a:latin typeface="DM Sans"/>
              </a:rPr>
              <a:t>Preparación del proyecto: Seleccionar y preparar el dataset, desarrollar y afinar el modelo de predicción inicial.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010656" y="4715989"/>
            <a:ext cx="2745282" cy="62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FFFFFF"/>
                </a:solidFill>
                <a:latin typeface="DM Sans Bold"/>
              </a:rPr>
              <a:t>Marzo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044244" y="5900717"/>
            <a:ext cx="2745282" cy="62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FFFFFF"/>
                </a:solidFill>
                <a:latin typeface="DM Sans Bold"/>
              </a:rPr>
              <a:t>Abril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095913" y="7083544"/>
            <a:ext cx="2745282" cy="62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FFFFFF"/>
                </a:solidFill>
                <a:latin typeface="DM Sans Bold"/>
              </a:rPr>
              <a:t>Mayo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3258256"/>
            <a:ext cx="4490889" cy="1438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855"/>
              </a:lnSpc>
              <a:spcBef>
                <a:spcPct val="0"/>
              </a:spcBef>
            </a:pPr>
            <a:r>
              <a:rPr lang="en-US" sz="2069">
                <a:solidFill>
                  <a:srgbClr val="3A1704"/>
                </a:solidFill>
                <a:latin typeface="DM Sans"/>
              </a:rPr>
              <a:t>Prueba interna del modelo: Validación cruzada del modelo con datos históricos para ajustar parámetros.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700509" y="4456911"/>
            <a:ext cx="4998190" cy="1414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55"/>
              </a:lnSpc>
              <a:spcBef>
                <a:spcPct val="0"/>
              </a:spcBef>
            </a:pPr>
            <a:r>
              <a:rPr lang="en-US" sz="2069">
                <a:solidFill>
                  <a:srgbClr val="3A1704"/>
                </a:solidFill>
                <a:latin typeface="DM Sans"/>
              </a:rPr>
              <a:t>Lanzamiento del piloto: Aplicar el modelo a un segmento pequeño y controlado de pymes para monitorear la eficacia en tiempo real.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896001" y="5625811"/>
            <a:ext cx="4372865" cy="1438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855"/>
              </a:lnSpc>
              <a:spcBef>
                <a:spcPct val="0"/>
              </a:spcBef>
            </a:pPr>
            <a:r>
              <a:rPr lang="en-US" sz="2069">
                <a:solidFill>
                  <a:srgbClr val="3A1704"/>
                </a:solidFill>
                <a:latin typeface="DM Sans"/>
              </a:rPr>
              <a:t>Análisis intermedio: Recoger datos de las interacciones, realizar ajustes basados en la retroalimentación y optimizar el modelo.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549429" y="6775904"/>
            <a:ext cx="4998190" cy="1414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55"/>
              </a:lnSpc>
              <a:spcBef>
                <a:spcPct val="0"/>
              </a:spcBef>
            </a:pPr>
            <a:r>
              <a:rPr lang="en-US" sz="2069">
                <a:solidFill>
                  <a:srgbClr val="3A1704"/>
                </a:solidFill>
                <a:latin typeface="DM Sans"/>
              </a:rPr>
              <a:t>Evaluación y escalado: Analizar los resultados completos del piloto, presentar los hallazgos y preparar el modelo para un despliegue más amplio.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-2519628" y="7712017"/>
            <a:ext cx="6602062" cy="6602062"/>
          </a:xfrm>
          <a:custGeom>
            <a:avLst/>
            <a:gdLst/>
            <a:ahLst/>
            <a:cxnLst/>
            <a:rect r="r" b="b" t="t" l="l"/>
            <a:pathLst>
              <a:path h="6602062" w="6602062">
                <a:moveTo>
                  <a:pt x="0" y="0"/>
                </a:moveTo>
                <a:lnTo>
                  <a:pt x="6602062" y="0"/>
                </a:lnTo>
                <a:lnTo>
                  <a:pt x="6602062" y="6602062"/>
                </a:lnTo>
                <a:lnTo>
                  <a:pt x="0" y="66020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10436461">
            <a:off x="14111851" y="-3920191"/>
            <a:ext cx="6294897" cy="6294897"/>
          </a:xfrm>
          <a:custGeom>
            <a:avLst/>
            <a:gdLst/>
            <a:ahLst/>
            <a:cxnLst/>
            <a:rect r="r" b="b" t="t" l="l"/>
            <a:pathLst>
              <a:path h="6294897" w="6294897">
                <a:moveTo>
                  <a:pt x="0" y="0"/>
                </a:moveTo>
                <a:lnTo>
                  <a:pt x="6294898" y="0"/>
                </a:lnTo>
                <a:lnTo>
                  <a:pt x="6294898" y="6294898"/>
                </a:lnTo>
                <a:lnTo>
                  <a:pt x="0" y="62948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DAGDxKIjOR8</dc:identifier>
  <dcterms:modified xsi:type="dcterms:W3CDTF">2011-08-01T06:04:30Z</dcterms:modified>
  <cp:revision>1</cp:revision>
  <dc:title>Presentacion propuesta de proyecto corporativo moderno azul</dc:title>
</cp:coreProperties>
</file>